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58" r:id="rId3"/>
    <p:sldId id="259" r:id="rId4"/>
    <p:sldId id="260" r:id="rId5"/>
    <p:sldId id="261" r:id="rId6"/>
    <p:sldId id="262" r:id="rId7"/>
    <p:sldId id="263" r:id="rId8"/>
    <p:sldId id="266" r:id="rId9"/>
    <p:sldId id="267" r:id="rId10"/>
    <p:sldId id="264" r:id="rId11"/>
    <p:sldId id="265" r:id="rId12"/>
    <p:sldId id="269"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327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327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856E0B1-80B5-4349-A8F5-69DD44A3D5F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968B68A-4E3A-48F4-AA6A-74F5FCE28D9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97A823A-9D6F-4FCF-9513-D65C36C6AB7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CA3E007-D807-4C6F-914F-62102A8D2BB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9079615-6ADC-45CB-B464-E158B4C9F06A}"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A495A3-F735-4D95-97FF-1B5CDAC67661}"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90F2C00-9C39-4F04-9ECB-6FE9D2AAE982}"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60127F4-2A82-465E-A466-E02C5FA919A8}"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EB0331B-7D06-443F-B5B5-9F189EE011CA}"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BDC8135-A83E-4183-B0E3-B2FC831A53AB}"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D9A5A1C-C234-40E6-9EB2-ACAD63CA5B25}"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34633EB-1DE9-4DDB-87EE-97025CCFFC3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5C6E6A6-1215-47A0-A05C-481827239A7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FE8E4DA-9220-4ABC-A1B8-FC14CD7EE87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BF319D2-0C1F-4C7F-8350-DE662FB19E8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5DCC165-C116-4218-A40C-6C9465D566F1}"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9B2AB6A-BD41-4375-82A2-C181FD1F0D4F}"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Microsoft_Office_Excel_97-2003_Worksheet3.xls"/><Relationship Id="rId2" Type="http://schemas.openxmlformats.org/officeDocument/2006/relationships/slideLayout" Target="../slideLayouts/slideLayout14.xml"/><Relationship Id="rId1" Type="http://schemas.openxmlformats.org/officeDocument/2006/relationships/vmlDrawing" Target="../drawings/vmlDrawing3.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p:txBody>
          <a:bodyPr/>
          <a:lstStyle/>
          <a:p>
            <a:pPr eaLnBrk="1" hangingPunct="1"/>
            <a:r>
              <a:rPr lang="en-GB" smtClean="0"/>
              <a:t>Lecture 10 – Thatcher to  Blair</a:t>
            </a:r>
          </a:p>
        </p:txBody>
      </p:sp>
      <p:sp>
        <p:nvSpPr>
          <p:cNvPr id="5123" name="Rectangle 5"/>
          <p:cNvSpPr>
            <a:spLocks noGrp="1" noChangeArrowheads="1"/>
          </p:cNvSpPr>
          <p:nvPr>
            <p:ph sz="half" idx="1"/>
          </p:nvPr>
        </p:nvSpPr>
        <p:spPr/>
        <p:txBody>
          <a:bodyPr/>
          <a:lstStyle/>
          <a:p>
            <a:pPr eaLnBrk="1" hangingPunct="1">
              <a:lnSpc>
                <a:spcPct val="90000"/>
              </a:lnSpc>
            </a:pPr>
            <a:endParaRPr lang="en-US" sz="2800" smtClean="0"/>
          </a:p>
        </p:txBody>
      </p:sp>
      <p:sp>
        <p:nvSpPr>
          <p:cNvPr id="5124" name="Rectangle 6"/>
          <p:cNvSpPr>
            <a:spLocks noGrp="1" noChangeArrowheads="1"/>
          </p:cNvSpPr>
          <p:nvPr>
            <p:ph type="body" sz="half" idx="2"/>
          </p:nvPr>
        </p:nvSpPr>
        <p:spPr/>
        <p:txBody>
          <a:bodyPr/>
          <a:lstStyle/>
          <a:p>
            <a:pPr eaLnBrk="1" hangingPunct="1">
              <a:lnSpc>
                <a:spcPct val="90000"/>
              </a:lnSpc>
            </a:pPr>
            <a:r>
              <a:rPr lang="en-GB" sz="2800" smtClean="0"/>
              <a:t>Thatcher’s decline</a:t>
            </a:r>
          </a:p>
          <a:p>
            <a:pPr eaLnBrk="1" hangingPunct="1">
              <a:lnSpc>
                <a:spcPct val="90000"/>
              </a:lnSpc>
            </a:pPr>
            <a:r>
              <a:rPr lang="en-GB" sz="2800" b="1" smtClean="0"/>
              <a:t>New Labour - What is it?</a:t>
            </a:r>
          </a:p>
          <a:p>
            <a:pPr eaLnBrk="1" hangingPunct="1">
              <a:lnSpc>
                <a:spcPct val="90000"/>
              </a:lnSpc>
            </a:pPr>
            <a:r>
              <a:rPr lang="en-GB" sz="2800" b="1" smtClean="0"/>
              <a:t>New Labour and Gender (women in parliament and women in the workforce)</a:t>
            </a:r>
          </a:p>
          <a:p>
            <a:pPr eaLnBrk="1" hangingPunct="1">
              <a:lnSpc>
                <a:spcPct val="90000"/>
              </a:lnSpc>
            </a:pPr>
            <a:r>
              <a:rPr lang="en-GB" sz="2800" b="1" smtClean="0"/>
              <a:t>New Labour and Youth</a:t>
            </a:r>
            <a:endParaRPr lang="en-GB" sz="2800" smtClean="0"/>
          </a:p>
          <a:p>
            <a:pPr eaLnBrk="1" hangingPunct="1">
              <a:lnSpc>
                <a:spcPct val="90000"/>
              </a:lnSpc>
            </a:pPr>
            <a:endParaRPr lang="en-GB" sz="2800" smtClean="0"/>
          </a:p>
          <a:p>
            <a:pPr eaLnBrk="1" hangingPunct="1">
              <a:lnSpc>
                <a:spcPct val="90000"/>
              </a:lnSpc>
            </a:pPr>
            <a:endParaRPr lang="en-GB" sz="2800" smtClean="0"/>
          </a:p>
        </p:txBody>
      </p:sp>
      <p:pic>
        <p:nvPicPr>
          <p:cNvPr id="5125" name="Picture 8" descr="ThatcherBlairR_468x668"/>
          <p:cNvPicPr>
            <a:picLocks noChangeAspect="1" noChangeArrowheads="1"/>
          </p:cNvPicPr>
          <p:nvPr/>
        </p:nvPicPr>
        <p:blipFill>
          <a:blip r:embed="rId2" cstate="print"/>
          <a:srcRect/>
          <a:stretch>
            <a:fillRect/>
          </a:stretch>
        </p:blipFill>
        <p:spPr bwMode="auto">
          <a:xfrm>
            <a:off x="468313" y="1125538"/>
            <a:ext cx="3829050" cy="5467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title"/>
          </p:nvPr>
        </p:nvSpPr>
        <p:spPr/>
        <p:txBody>
          <a:bodyPr/>
          <a:lstStyle/>
          <a:p>
            <a:pPr eaLnBrk="1" hangingPunct="1"/>
            <a:r>
              <a:rPr lang="en-GB" smtClean="0"/>
              <a:t>Voting turn out by Age 1997</a:t>
            </a:r>
          </a:p>
        </p:txBody>
      </p:sp>
      <p:graphicFrame>
        <p:nvGraphicFramePr>
          <p:cNvPr id="2050" name="Object 5"/>
          <p:cNvGraphicFramePr>
            <a:graphicFrameLocks noChangeAspect="1"/>
          </p:cNvGraphicFramePr>
          <p:nvPr>
            <p:ph idx="1"/>
          </p:nvPr>
        </p:nvGraphicFramePr>
        <p:xfrm>
          <a:off x="1270000" y="1600200"/>
          <a:ext cx="6600825" cy="4525963"/>
        </p:xfrm>
        <a:graphic>
          <a:graphicData uri="http://schemas.openxmlformats.org/presentationml/2006/ole">
            <p:oleObj spid="_x0000_s2050" name="Worksheet" r:id="rId3" imgW="8667902" imgH="5943600" progId="Excel.Sheet.8">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2"/>
          <p:cNvGraphicFramePr>
            <a:graphicFrameLocks noChangeAspect="1"/>
          </p:cNvGraphicFramePr>
          <p:nvPr>
            <p:ph/>
          </p:nvPr>
        </p:nvGraphicFramePr>
        <p:xfrm>
          <a:off x="457200" y="288925"/>
          <a:ext cx="8228013" cy="5822950"/>
        </p:xfrm>
        <a:graphic>
          <a:graphicData uri="http://schemas.openxmlformats.org/presentationml/2006/ole">
            <p:oleObj spid="_x0000_s3074" name="Worksheet" r:id="rId3" imgW="10230002" imgH="7239000" progId="Excel.Sheet.8">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ctrTitle"/>
          </p:nvPr>
        </p:nvSpPr>
        <p:spPr/>
        <p:txBody>
          <a:bodyPr/>
          <a:lstStyle/>
          <a:p>
            <a:pPr eaLnBrk="1" hangingPunct="1"/>
            <a:r>
              <a:rPr lang="en-GB" smtClean="0"/>
              <a:t>Did things only get better?</a:t>
            </a:r>
          </a:p>
        </p:txBody>
      </p:sp>
      <p:sp>
        <p:nvSpPr>
          <p:cNvPr id="14339" name="Rectangle 5"/>
          <p:cNvSpPr>
            <a:spLocks noGrp="1" noChangeArrowheads="1"/>
          </p:cNvSpPr>
          <p:nvPr>
            <p:ph type="subTitle" idx="1"/>
          </p:nvPr>
        </p:nvSpPr>
        <p:spPr/>
        <p:txBody>
          <a:bodyPr/>
          <a:lstStyle/>
          <a:p>
            <a:pPr eaLnBrk="1" hangingPunct="1"/>
            <a:r>
              <a:rPr lang="en-GB" dirty="0" smtClean="0"/>
              <a:t>Next week - What we have done and evidence?</a:t>
            </a:r>
          </a:p>
          <a:p>
            <a:pPr eaLnBrk="1" hangingPunct="1"/>
            <a:r>
              <a:rPr lang="en-GB" dirty="0" smtClean="0"/>
              <a:t>Contemporary History and the 80s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eaLnBrk="1" hangingPunct="1"/>
            <a:r>
              <a:rPr lang="en-GB" smtClean="0"/>
              <a:t>The Great She Elephant</a:t>
            </a:r>
          </a:p>
        </p:txBody>
      </p:sp>
      <p:sp>
        <p:nvSpPr>
          <p:cNvPr id="6147" name="Rectangle 5"/>
          <p:cNvSpPr>
            <a:spLocks noGrp="1" noChangeArrowheads="1"/>
          </p:cNvSpPr>
          <p:nvPr>
            <p:ph type="body" sz="half" idx="1"/>
          </p:nvPr>
        </p:nvSpPr>
        <p:spPr/>
        <p:txBody>
          <a:bodyPr/>
          <a:lstStyle/>
          <a:p>
            <a:pPr eaLnBrk="1" hangingPunct="1">
              <a:lnSpc>
                <a:spcPct val="90000"/>
              </a:lnSpc>
            </a:pPr>
            <a:r>
              <a:rPr lang="en-GB" sz="2800" b="1" smtClean="0"/>
              <a:t>Dennis Healey</a:t>
            </a:r>
            <a:r>
              <a:rPr lang="en-GB" sz="2800" smtClean="0"/>
              <a:t>, the Labour Chancellor in the mid-70s</a:t>
            </a:r>
          </a:p>
          <a:p>
            <a:pPr eaLnBrk="1" hangingPunct="1">
              <a:lnSpc>
                <a:spcPct val="90000"/>
              </a:lnSpc>
            </a:pPr>
            <a:r>
              <a:rPr lang="en-GB" sz="2800" smtClean="0"/>
              <a:t>A row over GCHQ and Union rights</a:t>
            </a:r>
          </a:p>
          <a:p>
            <a:pPr eaLnBrk="1" hangingPunct="1">
              <a:lnSpc>
                <a:spcPct val="90000"/>
              </a:lnSpc>
            </a:pPr>
            <a:r>
              <a:rPr lang="en-GB" sz="2800" smtClean="0"/>
              <a:t>January and February 1984.</a:t>
            </a:r>
          </a:p>
          <a:p>
            <a:pPr eaLnBrk="1" hangingPunct="1">
              <a:lnSpc>
                <a:spcPct val="90000"/>
              </a:lnSpc>
            </a:pPr>
            <a:r>
              <a:rPr lang="en-GB" sz="2800" smtClean="0"/>
              <a:t>Government Communications Headquarter - GCHQ. </a:t>
            </a:r>
          </a:p>
        </p:txBody>
      </p:sp>
      <p:pic>
        <p:nvPicPr>
          <p:cNvPr id="6148" name="Picture 7" descr="DenisHealey300"/>
          <p:cNvPicPr>
            <a:picLocks noGrp="1" noChangeAspect="1" noChangeArrowheads="1"/>
          </p:cNvPicPr>
          <p:nvPr>
            <p:ph sz="half" idx="2"/>
          </p:nvPr>
        </p:nvPicPr>
        <p:blipFill>
          <a:blip r:embed="rId2" cstate="print"/>
          <a:srcRect/>
          <a:stretch>
            <a:fillRect/>
          </a:stretch>
        </p:blipFill>
        <p:spPr>
          <a:xfrm>
            <a:off x="4648200" y="2265363"/>
            <a:ext cx="4038600" cy="3195637"/>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z="4000" smtClean="0"/>
              <a:t>What did the Thatcher revolution achieve?</a:t>
            </a:r>
          </a:p>
        </p:txBody>
      </p:sp>
      <p:sp>
        <p:nvSpPr>
          <p:cNvPr id="7171" name="Rectangle 3"/>
          <p:cNvSpPr>
            <a:spLocks noGrp="1" noChangeArrowheads="1"/>
          </p:cNvSpPr>
          <p:nvPr>
            <p:ph type="body" idx="1"/>
          </p:nvPr>
        </p:nvSpPr>
        <p:spPr/>
        <p:txBody>
          <a:bodyPr/>
          <a:lstStyle/>
          <a:p>
            <a:pPr eaLnBrk="1" hangingPunct="1">
              <a:lnSpc>
                <a:spcPct val="80000"/>
              </a:lnSpc>
            </a:pPr>
            <a:r>
              <a:rPr lang="en-GB" sz="1600" smtClean="0"/>
              <a:t> </a:t>
            </a:r>
            <a:r>
              <a:rPr lang="en-GB" sz="1600" b="1" u="sng" smtClean="0"/>
              <a:t>Economy,  inflation and unemployment</a:t>
            </a:r>
            <a:endParaRPr lang="en-GB" sz="1600" b="1" smtClean="0"/>
          </a:p>
          <a:p>
            <a:pPr eaLnBrk="1" hangingPunct="1">
              <a:lnSpc>
                <a:spcPct val="80000"/>
              </a:lnSpc>
            </a:pPr>
            <a:r>
              <a:rPr lang="en-GB" sz="1600" b="1" smtClean="0"/>
              <a:t>Stagflation - Monetarism</a:t>
            </a:r>
            <a:r>
              <a:rPr lang="en-GB" sz="1600" b="1" i="1" smtClean="0"/>
              <a:t> </a:t>
            </a:r>
            <a:r>
              <a:rPr lang="en-GB" sz="1600" smtClean="0"/>
              <a:t> (Reducing the rate of growth of the money supply will reduce inflation without leading to long-term unemployment. )</a:t>
            </a:r>
          </a:p>
          <a:p>
            <a:pPr eaLnBrk="1" hangingPunct="1">
              <a:lnSpc>
                <a:spcPct val="80000"/>
              </a:lnSpc>
            </a:pPr>
            <a:r>
              <a:rPr lang="en-GB" sz="1600" smtClean="0"/>
              <a:t> •Cut public expenditure and roll back the state</a:t>
            </a:r>
          </a:p>
          <a:p>
            <a:pPr eaLnBrk="1" hangingPunct="1">
              <a:lnSpc>
                <a:spcPct val="80000"/>
              </a:lnSpc>
            </a:pPr>
            <a:r>
              <a:rPr lang="en-GB" sz="1600" smtClean="0"/>
              <a:t>•</a:t>
            </a:r>
            <a:r>
              <a:rPr lang="en-GB" sz="1600" b="1" smtClean="0"/>
              <a:t>Privatisation</a:t>
            </a:r>
            <a:endParaRPr lang="en-GB" sz="1600" smtClean="0"/>
          </a:p>
          <a:p>
            <a:pPr eaLnBrk="1" hangingPunct="1">
              <a:lnSpc>
                <a:spcPct val="80000"/>
              </a:lnSpc>
            </a:pPr>
            <a:r>
              <a:rPr lang="en-GB" sz="1600" smtClean="0"/>
              <a:t>I don’t believe in selling the family silver’ – Harold Macmillan.</a:t>
            </a:r>
            <a:endParaRPr lang="en-GB" sz="1600" b="1" smtClean="0"/>
          </a:p>
          <a:p>
            <a:pPr eaLnBrk="1" hangingPunct="1">
              <a:lnSpc>
                <a:spcPct val="80000"/>
              </a:lnSpc>
            </a:pPr>
            <a:r>
              <a:rPr lang="en-GB" sz="1600" b="1" smtClean="0"/>
              <a:t>•Law and order: the enemy within: strong state</a:t>
            </a:r>
          </a:p>
          <a:p>
            <a:pPr eaLnBrk="1" hangingPunct="1">
              <a:lnSpc>
                <a:spcPct val="80000"/>
              </a:lnSpc>
            </a:pPr>
            <a:r>
              <a:rPr lang="en-GB" sz="1600" b="1" smtClean="0"/>
              <a:t>•Unions: miners strike of 1984-1985, GCHQ, Wapping.</a:t>
            </a:r>
            <a:endParaRPr lang="en-GB" sz="1600" smtClean="0"/>
          </a:p>
          <a:p>
            <a:pPr eaLnBrk="1" hangingPunct="1">
              <a:lnSpc>
                <a:spcPct val="80000"/>
              </a:lnSpc>
            </a:pPr>
            <a:r>
              <a:rPr lang="en-GB" sz="1600" smtClean="0"/>
              <a:t>Pierre Bourdieu on neoliberalism ‘A programme for destroying collective structures which may impede the pure market logic’.</a:t>
            </a:r>
          </a:p>
          <a:p>
            <a:pPr eaLnBrk="1" hangingPunct="1">
              <a:lnSpc>
                <a:spcPct val="80000"/>
              </a:lnSpc>
            </a:pPr>
            <a:r>
              <a:rPr lang="en-GB" sz="1600" smtClean="0"/>
              <a:t>• </a:t>
            </a:r>
            <a:r>
              <a:rPr lang="en-GB" sz="1600" b="1" smtClean="0"/>
              <a:t>Education: national curriculum</a:t>
            </a:r>
            <a:endParaRPr lang="en-GB" sz="1600" smtClean="0"/>
          </a:p>
          <a:p>
            <a:pPr eaLnBrk="1" hangingPunct="1">
              <a:lnSpc>
                <a:spcPct val="80000"/>
              </a:lnSpc>
            </a:pPr>
            <a:r>
              <a:rPr lang="en-GB" sz="1600" smtClean="0"/>
              <a:t>• </a:t>
            </a:r>
            <a:r>
              <a:rPr lang="en-GB" sz="1600" b="1" smtClean="0"/>
              <a:t>Unemployment</a:t>
            </a:r>
            <a:endParaRPr lang="en-GB" sz="1600" smtClean="0"/>
          </a:p>
          <a:p>
            <a:pPr eaLnBrk="1" hangingPunct="1">
              <a:lnSpc>
                <a:spcPct val="80000"/>
              </a:lnSpc>
            </a:pPr>
            <a:r>
              <a:rPr lang="en-GB" sz="1600" smtClean="0"/>
              <a:t>•</a:t>
            </a:r>
            <a:r>
              <a:rPr lang="en-GB" sz="1600" b="1" smtClean="0"/>
              <a:t>Taxation</a:t>
            </a:r>
            <a:endParaRPr lang="en-GB" sz="1600" smtClean="0"/>
          </a:p>
          <a:p>
            <a:pPr eaLnBrk="1" hangingPunct="1">
              <a:lnSpc>
                <a:spcPct val="80000"/>
              </a:lnSpc>
            </a:pPr>
            <a:r>
              <a:rPr lang="en-GB" sz="1600" smtClean="0"/>
              <a:t>• </a:t>
            </a:r>
            <a:r>
              <a:rPr lang="en-GB" sz="1600" b="1" smtClean="0"/>
              <a:t>North/South divide</a:t>
            </a:r>
            <a:endParaRPr lang="en-GB" sz="1600" smtClean="0"/>
          </a:p>
          <a:p>
            <a:pPr eaLnBrk="1" hangingPunct="1">
              <a:lnSpc>
                <a:spcPct val="80000"/>
              </a:lnSpc>
            </a:pPr>
            <a:r>
              <a:rPr lang="en-GB" sz="1600" smtClean="0"/>
              <a:t>• </a:t>
            </a:r>
            <a:r>
              <a:rPr lang="en-GB" sz="1600" b="1" smtClean="0"/>
              <a:t>Poverty</a:t>
            </a:r>
            <a:endParaRPr lang="en-GB" sz="1600" smtClean="0"/>
          </a:p>
          <a:p>
            <a:pPr eaLnBrk="1" hangingPunct="1">
              <a:lnSpc>
                <a:spcPct val="80000"/>
              </a:lnSpc>
            </a:pPr>
            <a:r>
              <a:rPr lang="en-GB" sz="1600" smtClean="0"/>
              <a:t>•</a:t>
            </a:r>
            <a:r>
              <a:rPr lang="en-GB" sz="1600" b="1" smtClean="0"/>
              <a:t>Notions of society</a:t>
            </a:r>
          </a:p>
          <a:p>
            <a:pPr eaLnBrk="1" hangingPunct="1">
              <a:lnSpc>
                <a:spcPct val="80000"/>
              </a:lnSpc>
            </a:pPr>
            <a:r>
              <a:rPr lang="en-GB" sz="1600" b="1" smtClean="0"/>
              <a:t>•Nationalism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p:txBody>
          <a:bodyPr/>
          <a:lstStyle/>
          <a:p>
            <a:pPr eaLnBrk="1" hangingPunct="1"/>
            <a:r>
              <a:rPr lang="en-GB" b="1" smtClean="0"/>
              <a:t>What is New Labour?</a:t>
            </a:r>
          </a:p>
        </p:txBody>
      </p:sp>
      <p:sp>
        <p:nvSpPr>
          <p:cNvPr id="8195" name="Rectangle 5"/>
          <p:cNvSpPr>
            <a:spLocks noGrp="1" noChangeArrowheads="1"/>
          </p:cNvSpPr>
          <p:nvPr>
            <p:ph type="body" sz="half" idx="1"/>
          </p:nvPr>
        </p:nvSpPr>
        <p:spPr/>
        <p:txBody>
          <a:bodyPr/>
          <a:lstStyle/>
          <a:p>
            <a:pPr eaLnBrk="1" hangingPunct="1">
              <a:lnSpc>
                <a:spcPct val="80000"/>
              </a:lnSpc>
            </a:pPr>
            <a:r>
              <a:rPr lang="en-GB" sz="2400" b="1" smtClean="0"/>
              <a:t> </a:t>
            </a:r>
            <a:r>
              <a:rPr lang="en-GB" sz="2400" smtClean="0"/>
              <a:t>Blairism, Blatcherism?</a:t>
            </a:r>
          </a:p>
          <a:p>
            <a:pPr eaLnBrk="1" hangingPunct="1">
              <a:lnSpc>
                <a:spcPct val="80000"/>
              </a:lnSpc>
            </a:pPr>
            <a:r>
              <a:rPr lang="en-GB" sz="2400" smtClean="0"/>
              <a:t>The ‘third way’ between conservatism and socialism?</a:t>
            </a:r>
          </a:p>
          <a:p>
            <a:pPr eaLnBrk="1" hangingPunct="1">
              <a:lnSpc>
                <a:spcPct val="80000"/>
              </a:lnSpc>
            </a:pPr>
            <a:r>
              <a:rPr lang="en-GB" sz="2400" smtClean="0"/>
              <a:t> ‘We’re all thatcherites now’. - Peter Mandelson (2002)</a:t>
            </a:r>
          </a:p>
          <a:p>
            <a:pPr eaLnBrk="1" hangingPunct="1">
              <a:lnSpc>
                <a:spcPct val="80000"/>
              </a:lnSpc>
            </a:pPr>
            <a:r>
              <a:rPr lang="en-GB" sz="2400" smtClean="0"/>
              <a:t>Stuart Hall calls New Labour a ‘hybrid regime’ rather than pure ‘AP’</a:t>
            </a:r>
          </a:p>
          <a:p>
            <a:pPr eaLnBrk="1" hangingPunct="1">
              <a:lnSpc>
                <a:spcPct val="80000"/>
              </a:lnSpc>
            </a:pPr>
            <a:r>
              <a:rPr lang="en-GB" sz="2400" smtClean="0"/>
              <a:t>Thatcherite neoliberalism  + Social democracy = New Labour</a:t>
            </a:r>
          </a:p>
        </p:txBody>
      </p:sp>
      <p:sp>
        <p:nvSpPr>
          <p:cNvPr id="8196" name="Rectangle 6"/>
          <p:cNvSpPr>
            <a:spLocks noGrp="1" noChangeArrowheads="1"/>
          </p:cNvSpPr>
          <p:nvPr>
            <p:ph sz="half" idx="2"/>
          </p:nvPr>
        </p:nvSpPr>
        <p:spPr/>
        <p:txBody>
          <a:bodyPr/>
          <a:lstStyle/>
          <a:p>
            <a:pPr eaLnBrk="1" hangingPunct="1">
              <a:lnSpc>
                <a:spcPct val="80000"/>
              </a:lnSpc>
            </a:pPr>
            <a:endParaRPr lang="en-US" sz="2400" smtClean="0"/>
          </a:p>
        </p:txBody>
      </p:sp>
      <p:pic>
        <p:nvPicPr>
          <p:cNvPr id="8197" name="Picture 8" descr="new_labour_new_danger_1"/>
          <p:cNvPicPr>
            <a:picLocks noChangeAspect="1" noChangeArrowheads="1"/>
          </p:cNvPicPr>
          <p:nvPr/>
        </p:nvPicPr>
        <p:blipFill>
          <a:blip r:embed="rId2" cstate="print"/>
          <a:srcRect/>
          <a:stretch>
            <a:fillRect/>
          </a:stretch>
        </p:blipFill>
        <p:spPr bwMode="auto">
          <a:xfrm>
            <a:off x="4572000" y="1484313"/>
            <a:ext cx="4187825" cy="467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lstStyle/>
          <a:p>
            <a:pPr eaLnBrk="1" hangingPunct="1"/>
            <a:r>
              <a:rPr lang="en-GB" sz="4000" smtClean="0"/>
              <a:t>New Labour and Gender </a:t>
            </a:r>
            <a:br>
              <a:rPr lang="en-GB" sz="4000" smtClean="0"/>
            </a:br>
            <a:r>
              <a:rPr lang="en-GB" sz="4000" smtClean="0"/>
              <a:t>1) Women in parliament</a:t>
            </a:r>
          </a:p>
        </p:txBody>
      </p:sp>
      <p:sp>
        <p:nvSpPr>
          <p:cNvPr id="9219" name="Rectangle 5"/>
          <p:cNvSpPr>
            <a:spLocks noGrp="1" noChangeArrowheads="1"/>
          </p:cNvSpPr>
          <p:nvPr>
            <p:ph type="body" sz="half" idx="1"/>
          </p:nvPr>
        </p:nvSpPr>
        <p:spPr/>
        <p:txBody>
          <a:bodyPr/>
          <a:lstStyle/>
          <a:p>
            <a:pPr eaLnBrk="1" hangingPunct="1">
              <a:lnSpc>
                <a:spcPct val="80000"/>
              </a:lnSpc>
              <a:buFontTx/>
              <a:buNone/>
            </a:pPr>
            <a:r>
              <a:rPr lang="en-GB" sz="2400" smtClean="0"/>
              <a:t>	In 1997, 120 women members entered parliament, double the number from 1992.  </a:t>
            </a:r>
          </a:p>
          <a:p>
            <a:pPr eaLnBrk="1" hangingPunct="1">
              <a:lnSpc>
                <a:spcPct val="80000"/>
              </a:lnSpc>
            </a:pPr>
            <a:r>
              <a:rPr lang="en-GB" sz="2400" smtClean="0"/>
              <a:t>2 assumptions  </a:t>
            </a:r>
          </a:p>
          <a:p>
            <a:pPr eaLnBrk="1" hangingPunct="1">
              <a:lnSpc>
                <a:spcPct val="80000"/>
              </a:lnSpc>
            </a:pPr>
            <a:r>
              <a:rPr lang="en-GB" sz="2400" smtClean="0"/>
              <a:t>i) women’s issues and perspectives are different from men’s</a:t>
            </a:r>
          </a:p>
          <a:p>
            <a:pPr eaLnBrk="1" hangingPunct="1">
              <a:lnSpc>
                <a:spcPct val="80000"/>
              </a:lnSpc>
            </a:pPr>
            <a:r>
              <a:rPr lang="en-GB" sz="2400" smtClean="0"/>
              <a:t>ii) Women in parliament’s issues and perspectives correlate with those of women in society as a whole </a:t>
            </a:r>
          </a:p>
        </p:txBody>
      </p:sp>
      <p:pic>
        <p:nvPicPr>
          <p:cNvPr id="9220" name="Picture 7" descr="_1379658_babes1997_150"/>
          <p:cNvPicPr>
            <a:picLocks noGrp="1" noChangeAspect="1" noChangeArrowheads="1"/>
          </p:cNvPicPr>
          <p:nvPr>
            <p:ph sz="half" idx="2"/>
          </p:nvPr>
        </p:nvPicPr>
        <p:blipFill>
          <a:blip r:embed="rId2" cstate="print"/>
          <a:srcRect/>
          <a:stretch>
            <a:fillRect/>
          </a:stretch>
        </p:blipFill>
        <p:spPr>
          <a:xfrm>
            <a:off x="4856163" y="1700213"/>
            <a:ext cx="3300412" cy="3960812"/>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p:txBody>
          <a:bodyPr/>
          <a:lstStyle/>
          <a:p>
            <a:pPr eaLnBrk="1" hangingPunct="1"/>
            <a:r>
              <a:rPr lang="en-GB" sz="4000" smtClean="0"/>
              <a:t>New Labour and Gender</a:t>
            </a:r>
            <a:br>
              <a:rPr lang="en-GB" sz="4000" smtClean="0"/>
            </a:br>
            <a:r>
              <a:rPr lang="en-GB" sz="4000" smtClean="0"/>
              <a:t>2) Women in the workforce</a:t>
            </a:r>
            <a:br>
              <a:rPr lang="en-GB" sz="4000" smtClean="0"/>
            </a:br>
            <a:endParaRPr lang="en-GB" sz="4000" smtClean="0"/>
          </a:p>
        </p:txBody>
      </p:sp>
      <p:sp>
        <p:nvSpPr>
          <p:cNvPr id="10243" name="Rectangle 5"/>
          <p:cNvSpPr>
            <a:spLocks noGrp="1" noChangeArrowheads="1"/>
          </p:cNvSpPr>
          <p:nvPr>
            <p:ph type="body" sz="half" idx="1"/>
          </p:nvPr>
        </p:nvSpPr>
        <p:spPr/>
        <p:txBody>
          <a:bodyPr/>
          <a:lstStyle/>
          <a:p>
            <a:pPr eaLnBrk="1" hangingPunct="1"/>
            <a:r>
              <a:rPr lang="en-GB" sz="2400" smtClean="0"/>
              <a:t>Minimum wage legislation brought in </a:t>
            </a:r>
            <a:r>
              <a:rPr lang="en-US" sz="2400" smtClean="0"/>
              <a:t>April 1999, at the rate of £3.60 per hour for those workers aged 22 and over. </a:t>
            </a:r>
          </a:p>
          <a:p>
            <a:pPr eaLnBrk="1" hangingPunct="1"/>
            <a:r>
              <a:rPr lang="en-US" sz="2400" smtClean="0"/>
              <a:t>M</a:t>
            </a:r>
            <a:r>
              <a:rPr lang="en-GB" sz="2400" smtClean="0"/>
              <a:t>ean gender pay gap narrowed from 26% to 23% from 1994-2002, but the gender pay gap for part-time work has not narrowed.</a:t>
            </a:r>
          </a:p>
          <a:p>
            <a:pPr eaLnBrk="1" hangingPunct="1"/>
            <a:endParaRPr lang="en-GB" sz="2400" smtClean="0"/>
          </a:p>
        </p:txBody>
      </p:sp>
      <p:sp>
        <p:nvSpPr>
          <p:cNvPr id="10244" name="Rectangle 6"/>
          <p:cNvSpPr>
            <a:spLocks noGrp="1" noChangeArrowheads="1"/>
          </p:cNvSpPr>
          <p:nvPr>
            <p:ph sz="half" idx="2"/>
          </p:nvPr>
        </p:nvSpPr>
        <p:spPr/>
        <p:txBody>
          <a:bodyPr/>
          <a:lstStyle/>
          <a:p>
            <a:pPr eaLnBrk="1" hangingPunct="1"/>
            <a:endParaRPr lang="en-US" sz="2400" smtClean="0"/>
          </a:p>
        </p:txBody>
      </p:sp>
      <p:pic>
        <p:nvPicPr>
          <p:cNvPr id="10245" name="Picture 8" descr="CherieQCPAFionaHanson300"/>
          <p:cNvPicPr>
            <a:picLocks noChangeAspect="1" noChangeArrowheads="1"/>
          </p:cNvPicPr>
          <p:nvPr/>
        </p:nvPicPr>
        <p:blipFill>
          <a:blip r:embed="rId2" cstate="print"/>
          <a:srcRect/>
          <a:stretch>
            <a:fillRect/>
          </a:stretch>
        </p:blipFill>
        <p:spPr bwMode="auto">
          <a:xfrm>
            <a:off x="4643438" y="1484313"/>
            <a:ext cx="3943350" cy="463073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4000" smtClean="0"/>
              <a:t>Things can only get better – New Labour and Youth</a:t>
            </a:r>
          </a:p>
        </p:txBody>
      </p:sp>
      <p:sp>
        <p:nvSpPr>
          <p:cNvPr id="11267" name="Rectangle 3"/>
          <p:cNvSpPr>
            <a:spLocks noGrp="1" noChangeArrowheads="1"/>
          </p:cNvSpPr>
          <p:nvPr>
            <p:ph type="body" sz="half" idx="1"/>
          </p:nvPr>
        </p:nvSpPr>
        <p:spPr/>
        <p:txBody>
          <a:bodyPr/>
          <a:lstStyle/>
          <a:p>
            <a:pPr eaLnBrk="1" hangingPunct="1">
              <a:lnSpc>
                <a:spcPct val="90000"/>
              </a:lnSpc>
            </a:pPr>
            <a:r>
              <a:rPr lang="en-GB" sz="2400" smtClean="0"/>
              <a:t>“I want us to be a young country again.   With a common purpose. With ideals we cherish and live up to.  Not resting on past glories... but ready for the day’s challenge.  Ambitious.  Idealistic.  United.</a:t>
            </a:r>
          </a:p>
          <a:p>
            <a:pPr eaLnBrk="1" hangingPunct="1">
              <a:lnSpc>
                <a:spcPct val="90000"/>
              </a:lnSpc>
            </a:pPr>
            <a:r>
              <a:rPr lang="en-GB" sz="2400" smtClean="0"/>
              <a:t>.. Eighteen years of hurt never stopped us dreaming.  Labour’s coming home’</a:t>
            </a:r>
          </a:p>
        </p:txBody>
      </p:sp>
      <p:pic>
        <p:nvPicPr>
          <p:cNvPr id="11268" name="Picture 5" descr="Before he went designer - Prime Minister Tony Blair tries to look cool with a guitar - and fails"/>
          <p:cNvPicPr>
            <a:picLocks noGrp="1" noChangeAspect="1" noChangeArrowheads="1"/>
          </p:cNvPicPr>
          <p:nvPr>
            <p:ph sz="half" idx="2"/>
          </p:nvPr>
        </p:nvPicPr>
        <p:blipFill>
          <a:blip r:embed="rId2" cstate="print"/>
          <a:srcRect/>
          <a:stretch>
            <a:fillRect/>
          </a:stretch>
        </p:blipFill>
        <p:spPr>
          <a:xfrm>
            <a:off x="4932363" y="1916113"/>
            <a:ext cx="3267075" cy="3924300"/>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z="4000" smtClean="0"/>
              <a:t>New Labour’s impact on 1984’s themes</a:t>
            </a:r>
          </a:p>
        </p:txBody>
      </p:sp>
      <p:sp>
        <p:nvSpPr>
          <p:cNvPr id="12291" name="Rectangle 3"/>
          <p:cNvSpPr>
            <a:spLocks noGrp="1" noChangeArrowheads="1"/>
          </p:cNvSpPr>
          <p:nvPr>
            <p:ph type="body" idx="1"/>
          </p:nvPr>
        </p:nvSpPr>
        <p:spPr/>
        <p:txBody>
          <a:bodyPr/>
          <a:lstStyle/>
          <a:p>
            <a:pPr eaLnBrk="1" hangingPunct="1"/>
            <a:r>
              <a:rPr lang="en-GB" dirty="0" smtClean="0"/>
              <a:t>Young people and Unemployment</a:t>
            </a:r>
          </a:p>
          <a:p>
            <a:pPr eaLnBrk="1" hangingPunct="1"/>
            <a:r>
              <a:rPr lang="en-GB" dirty="0" smtClean="0"/>
              <a:t> The Unions </a:t>
            </a:r>
          </a:p>
          <a:p>
            <a:pPr eaLnBrk="1" hangingPunct="1">
              <a:lnSpc>
                <a:spcPct val="90000"/>
              </a:lnSpc>
            </a:pPr>
            <a:r>
              <a:rPr lang="en-GB" sz="2000" b="1" dirty="0" smtClean="0"/>
              <a:t>"To secure for all the workers by hand or by brain the full fruits of their industry and the most equitable distribution thereof that may be possible upon the basis of the common ownership of the means of production, distribution and exchange, and the best obtainable system of popular administration and control of each industry of service.“</a:t>
            </a:r>
          </a:p>
          <a:p>
            <a:pPr eaLnBrk="1" hangingPunct="1">
              <a:lnSpc>
                <a:spcPct val="90000"/>
              </a:lnSpc>
            </a:pPr>
            <a:r>
              <a:rPr lang="en-GB" sz="2000" b="1" dirty="0" smtClean="0"/>
              <a:t>Clause 4</a:t>
            </a:r>
          </a:p>
          <a:p>
            <a:pPr eaLnBrk="1" hangingPunct="1">
              <a:lnSpc>
                <a:spcPct val="90000"/>
              </a:lnSpc>
            </a:pPr>
            <a:endParaRPr lang="en-GB" sz="2000" b="1" dirty="0" smtClean="0"/>
          </a:p>
          <a:p>
            <a:pPr eaLnBrk="1" hangingPunct="1">
              <a:lnSpc>
                <a:spcPct val="90000"/>
              </a:lnSpc>
            </a:pPr>
            <a:r>
              <a:rPr lang="en-US" sz="2000" b="1" dirty="0" smtClean="0"/>
              <a:t>"a community in which power, wealth and opportunity are in the hands of the many not the few". </a:t>
            </a:r>
          </a:p>
          <a:p>
            <a:pPr eaLnBrk="1" hangingPunct="1">
              <a:lnSpc>
                <a:spcPct val="90000"/>
              </a:lnSpc>
            </a:pPr>
            <a:r>
              <a:rPr lang="en-US" sz="2000" b="1" dirty="0" smtClean="0"/>
              <a:t>1995</a:t>
            </a:r>
            <a:endParaRPr lang="en-GB" sz="2000" b="1" dirty="0" smtClean="0"/>
          </a:p>
          <a:p>
            <a:pPr eaLnBrk="1" hangingPunct="1">
              <a:lnSpc>
                <a:spcPct val="90000"/>
              </a:lnSpc>
            </a:pPr>
            <a:endParaRPr lang="en-GB" sz="2000" b="1" dirty="0" smtClean="0"/>
          </a:p>
          <a:p>
            <a:pPr eaLnBrk="1" hangingPunct="1">
              <a:lnSpc>
                <a:spcPct val="90000"/>
              </a:lnSpc>
            </a:pPr>
            <a:endParaRPr lang="en-GB" sz="2000" b="1" dirty="0" smtClean="0"/>
          </a:p>
          <a:p>
            <a:pPr eaLnBrk="1" hangingPunct="1"/>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6"/>
          <p:cNvSpPr>
            <a:spLocks noGrp="1" noChangeArrowheads="1"/>
          </p:cNvSpPr>
          <p:nvPr>
            <p:ph type="title"/>
          </p:nvPr>
        </p:nvSpPr>
        <p:spPr/>
        <p:txBody>
          <a:bodyPr/>
          <a:lstStyle/>
          <a:p>
            <a:pPr eaLnBrk="1" hangingPunct="1"/>
            <a:r>
              <a:rPr lang="en-GB" smtClean="0"/>
              <a:t>Voting turn out by Age1970</a:t>
            </a:r>
          </a:p>
        </p:txBody>
      </p:sp>
      <p:graphicFrame>
        <p:nvGraphicFramePr>
          <p:cNvPr id="1026" name="Object 5"/>
          <p:cNvGraphicFramePr>
            <a:graphicFrameLocks noChangeAspect="1"/>
          </p:cNvGraphicFramePr>
          <p:nvPr>
            <p:ph idx="1"/>
          </p:nvPr>
        </p:nvGraphicFramePr>
        <p:xfrm>
          <a:off x="1262063" y="1600200"/>
          <a:ext cx="6618287" cy="4525963"/>
        </p:xfrm>
        <a:graphic>
          <a:graphicData uri="http://schemas.openxmlformats.org/presentationml/2006/ole">
            <p:oleObj spid="_x0000_s1026" name="Worksheet" r:id="rId3" imgW="8677351" imgH="5934151" progId="Excel.Sheet.8">
              <p:embed/>
            </p:oleObj>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501</Words>
  <Application>Microsoft Office PowerPoint</Application>
  <PresentationFormat>On-screen Show (4:3)</PresentationFormat>
  <Paragraphs>57</Paragraphs>
  <Slides>12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Default Design</vt:lpstr>
      <vt:lpstr>Worksheet</vt:lpstr>
      <vt:lpstr>Lecture 10 – Thatcher to  Blair</vt:lpstr>
      <vt:lpstr>The Great She Elephant</vt:lpstr>
      <vt:lpstr>What did the Thatcher revolution achieve?</vt:lpstr>
      <vt:lpstr>What is New Labour?</vt:lpstr>
      <vt:lpstr>New Labour and Gender  1) Women in parliament</vt:lpstr>
      <vt:lpstr>New Labour and Gender 2) Women in the workforce </vt:lpstr>
      <vt:lpstr>Things can only get better – New Labour and Youth</vt:lpstr>
      <vt:lpstr>New Labour’s impact on 1984’s themes</vt:lpstr>
      <vt:lpstr>Voting turn out by Age1970</vt:lpstr>
      <vt:lpstr>Voting turn out by Age 1997</vt:lpstr>
      <vt:lpstr>Slide 11</vt:lpstr>
      <vt:lpstr>Did things only get better?</vt:lpstr>
    </vt:vector>
  </TitlesOfParts>
  <Company>University of Sussex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 Services</dc:creator>
  <cp:lastModifiedBy>IT Services</cp:lastModifiedBy>
  <cp:revision>8</cp:revision>
  <dcterms:created xsi:type="dcterms:W3CDTF">2008-11-18T15:23:33Z</dcterms:created>
  <dcterms:modified xsi:type="dcterms:W3CDTF">2010-04-21T11:52:55Z</dcterms:modified>
</cp:coreProperties>
</file>